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4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4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39466C-7977-41AD-85BF-2CAEDFF93BA7}" type="doc">
      <dgm:prSet loTypeId="urn:microsoft.com/office/officeart/2008/layout/HorizontalMultiLevelHierarchy#6" loCatId="hierarchy" qsTypeId="urn:microsoft.com/office/officeart/2005/8/quickstyle/simple1#6" qsCatId="simple" csTypeId="urn:microsoft.com/office/officeart/2005/8/colors/accent3_1#4" csCatId="accent3" phldr="1"/>
      <dgm:spPr/>
      <dgm:t>
        <a:bodyPr/>
        <a:lstStyle/>
        <a:p>
          <a:endParaRPr lang="zh-CN" altLang="en-US"/>
        </a:p>
      </dgm:t>
    </dgm:pt>
    <dgm:pt modelId="{CCC4C7D7-E679-4B24-8EC7-C6B44077CB89}" type="parTrans" cxnId="{812C5668-6342-4C67-BA53-987A343B6BC9}">
      <dgm:prSet/>
      <dgm:spPr/>
      <dgm:t>
        <a:bodyPr/>
        <a:lstStyle/>
        <a:p>
          <a:endParaRPr lang="zh-CN" altLang="en-US"/>
        </a:p>
      </dgm:t>
    </dgm:pt>
    <dgm:pt modelId="{934B70C8-E060-48C8-926D-716F707263BB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smtClean="0">
              <a:latin typeface="微软雅黑" panose="020B0503020204020204" charset="-122"/>
              <a:ea typeface="微软雅黑" panose="020B0503020204020204" charset="-122"/>
            </a:rPr>
            <a:t>电压规律</a:t>
          </a:r>
          <a:endParaRPr lang="zh-CN" altLang="en-US" sz="2800">
            <a:latin typeface="微软雅黑" panose="020B0503020204020204" charset="-122"/>
            <a:ea typeface="微软雅黑" panose="020B0503020204020204" charset="-122"/>
          </a:endParaRPr>
        </a:p>
      </dgm:t>
    </dgm:pt>
    <dgm:pt modelId="{169B7FCA-2CA7-444F-B501-ECDB63C7DA57}" type="parTrans" cxnId="{35A2E944-ABA5-49F5-B093-5F3226FB6C10}">
      <dgm:prSet/>
      <dgm:spPr/>
      <dgm:t>
        <a:bodyPr/>
        <a:lstStyle/>
        <a:p>
          <a:endParaRPr lang="zh-CN" altLang="en-US"/>
        </a:p>
      </dgm:t>
    </dgm:pt>
    <dgm:pt modelId="{9086A984-1BAD-4B47-83FF-B7B6EE755E37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串联电路：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U=U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=……=U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n</a:t>
          </a:r>
        </a:p>
      </dgm:t>
    </dgm:pt>
    <dgm:pt modelId="{A6399ADC-EB33-4D9F-BDD7-5091C3B7D3AB}" type="sibTrans" cxnId="{35A2E944-ABA5-49F5-B093-5F3226FB6C10}">
      <dgm:prSet/>
      <dgm:spPr/>
      <dgm:t>
        <a:bodyPr/>
        <a:lstStyle/>
        <a:p>
          <a:endParaRPr lang="zh-CN" altLang="en-US"/>
        </a:p>
      </dgm:t>
    </dgm:pt>
    <dgm:pt modelId="{702E020B-F010-48E7-AB0D-A97BAE7E16DC}" type="parTrans" cxnId="{E27DF3B3-FBE2-4E1D-99CE-B15FA70DB164}">
      <dgm:prSet/>
      <dgm:spPr/>
      <dgm:t>
        <a:bodyPr/>
        <a:lstStyle/>
        <a:p>
          <a:endParaRPr lang="zh-CN" altLang="en-US"/>
        </a:p>
      </dgm:t>
    </dgm:pt>
    <dgm:pt modelId="{FF349908-40DC-4626-A298-51CEA81C4D63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并联电路：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U=U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+……+U</a:t>
          </a:r>
          <a:r>
            <a:rPr lang="en-US" altLang="zh-CN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n</a:t>
          </a:r>
        </a:p>
      </dgm:t>
    </dgm:pt>
    <dgm:pt modelId="{3984BB3C-96AC-4FFD-9C31-6500B41024EE}" type="sibTrans" cxnId="{E27DF3B3-FBE2-4E1D-99CE-B15FA70DB164}">
      <dgm:prSet/>
      <dgm:spPr/>
      <dgm:t>
        <a:bodyPr/>
        <a:lstStyle/>
        <a:p>
          <a:endParaRPr lang="zh-CN" altLang="en-US"/>
        </a:p>
      </dgm:t>
    </dgm:pt>
    <dgm:pt modelId="{186FB159-B0FE-4BEA-B3A9-A48D87E51824}" type="sibTrans" cxnId="{812C5668-6342-4C67-BA53-987A343B6BC9}">
      <dgm:prSet/>
      <dgm:spPr/>
      <dgm:t>
        <a:bodyPr/>
        <a:lstStyle/>
        <a:p>
          <a:endParaRPr lang="zh-CN" altLang="en-US"/>
        </a:p>
      </dgm:t>
    </dgm:pt>
    <dgm:pt modelId="{8776FE55-6998-446C-BC9F-5DB5B43FA2C5}" type="pres">
      <dgm:prSet presAssocID="{C239466C-7977-41AD-85BF-2CAEDFF93BA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4A535D8C-4DD8-4B7B-9AFC-820D1C9779CF}" type="pres">
      <dgm:prSet presAssocID="{934B70C8-E060-48C8-926D-716F707263BB}" presName="root1" presStyleCnt="0"/>
      <dgm:spPr/>
      <dgm:t>
        <a:bodyPr/>
        <a:lstStyle/>
        <a:p>
          <a:endParaRPr/>
        </a:p>
      </dgm:t>
    </dgm:pt>
    <dgm:pt modelId="{6CE9E301-400A-40FE-95EA-B9E90448DA7B}" type="pres">
      <dgm:prSet presAssocID="{934B70C8-E060-48C8-926D-716F707263B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/>
        </a:p>
      </dgm:t>
    </dgm:pt>
    <dgm:pt modelId="{7E06392B-A84B-4714-B923-AF0E46DAC21A}" type="pres">
      <dgm:prSet presAssocID="{934B70C8-E060-48C8-926D-716F707263BB}" presName="level2hierChild" presStyleCnt="0"/>
      <dgm:spPr/>
      <dgm:t>
        <a:bodyPr/>
        <a:lstStyle/>
        <a:p>
          <a:endParaRPr/>
        </a:p>
      </dgm:t>
    </dgm:pt>
    <dgm:pt modelId="{9A247BF3-8202-4193-8E6E-469A0A6B844C}" type="pres">
      <dgm:prSet presAssocID="{169B7FCA-2CA7-444F-B501-ECDB63C7DA57}" presName="conn2-1" presStyleLbl="parChTrans1D2" presStyleIdx="0" presStyleCnt="2"/>
      <dgm:spPr/>
      <dgm:t>
        <a:bodyPr/>
        <a:lstStyle/>
        <a:p>
          <a:endParaRPr/>
        </a:p>
      </dgm:t>
    </dgm:pt>
    <dgm:pt modelId="{62B7A124-F172-4836-B036-A0D136970BCD}" type="pres">
      <dgm:prSet presAssocID="{169B7FCA-2CA7-444F-B501-ECDB63C7DA57}" presName="connTx" presStyleLbl="parChTrans1D2" presStyleIdx="0" presStyleCnt="2"/>
      <dgm:spPr/>
      <dgm:t>
        <a:bodyPr/>
        <a:lstStyle/>
        <a:p>
          <a:endParaRPr/>
        </a:p>
      </dgm:t>
    </dgm:pt>
    <dgm:pt modelId="{D14B6A5D-0AF6-4164-AF43-C7E90EA14AED}" type="pres">
      <dgm:prSet presAssocID="{9086A984-1BAD-4B47-83FF-B7B6EE755E37}" presName="root2" presStyleCnt="0"/>
      <dgm:spPr/>
      <dgm:t>
        <a:bodyPr/>
        <a:lstStyle/>
        <a:p>
          <a:endParaRPr/>
        </a:p>
      </dgm:t>
    </dgm:pt>
    <dgm:pt modelId="{1459995A-AC44-4840-9BAC-E60D2B8EFABA}" type="pres">
      <dgm:prSet presAssocID="{9086A984-1BAD-4B47-83FF-B7B6EE755E37}" presName="LevelTwoTextNode" presStyleLbl="node2" presStyleIdx="0" presStyleCnt="2" custScaleX="22746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1AABB06-6319-46D2-B439-5CD156E1F3FC}" type="pres">
      <dgm:prSet presAssocID="{9086A984-1BAD-4B47-83FF-B7B6EE755E37}" presName="level3hierChild" presStyleCnt="0"/>
      <dgm:spPr/>
      <dgm:t>
        <a:bodyPr/>
        <a:lstStyle/>
        <a:p>
          <a:endParaRPr/>
        </a:p>
      </dgm:t>
    </dgm:pt>
    <dgm:pt modelId="{36B59A3E-3796-455E-8E8E-BD782A44ED99}" type="pres">
      <dgm:prSet presAssocID="{702E020B-F010-48E7-AB0D-A97BAE7E16DC}" presName="conn2-1" presStyleLbl="parChTrans1D2" presStyleIdx="1" presStyleCnt="2"/>
      <dgm:spPr/>
      <dgm:t>
        <a:bodyPr/>
        <a:lstStyle/>
        <a:p>
          <a:endParaRPr/>
        </a:p>
      </dgm:t>
    </dgm:pt>
    <dgm:pt modelId="{1E32ACD8-1AF4-482D-B3B1-FA8179165E78}" type="pres">
      <dgm:prSet presAssocID="{702E020B-F010-48E7-AB0D-A97BAE7E16DC}" presName="connTx" presStyleLbl="parChTrans1D2" presStyleIdx="1" presStyleCnt="2"/>
      <dgm:spPr/>
      <dgm:t>
        <a:bodyPr/>
        <a:lstStyle/>
        <a:p>
          <a:endParaRPr/>
        </a:p>
      </dgm:t>
    </dgm:pt>
    <dgm:pt modelId="{78AB15D7-C2B5-4BC1-A8BC-94E5C65EAF12}" type="pres">
      <dgm:prSet presAssocID="{FF349908-40DC-4626-A298-51CEA81C4D63}" presName="root2" presStyleCnt="0"/>
      <dgm:spPr/>
      <dgm:t>
        <a:bodyPr/>
        <a:lstStyle/>
        <a:p>
          <a:endParaRPr/>
        </a:p>
      </dgm:t>
    </dgm:pt>
    <dgm:pt modelId="{2C5E2CA0-5767-4CDE-95E0-A57082342F4E}" type="pres">
      <dgm:prSet presAssocID="{FF349908-40DC-4626-A298-51CEA81C4D63}" presName="LevelTwoTextNode" presStyleLbl="node2" presStyleIdx="1" presStyleCnt="2" custScaleX="22746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E9ECD3-4B40-425D-95E3-63E0BC28513F}" type="pres">
      <dgm:prSet presAssocID="{FF349908-40DC-4626-A298-51CEA81C4D63}" presName="level3hierChild" presStyleCnt="0"/>
      <dgm:spPr/>
      <dgm:t>
        <a:bodyPr/>
        <a:lstStyle/>
        <a:p>
          <a:endParaRPr/>
        </a:p>
      </dgm:t>
    </dgm:pt>
  </dgm:ptLst>
  <dgm:cxnLst>
    <dgm:cxn modelId="{A6A3CF7B-A50F-4D74-9FAA-BE98EB4D9D6D}" type="presOf" srcId="{702E020B-F010-48E7-AB0D-A97BAE7E16DC}" destId="{1E32ACD8-1AF4-482D-B3B1-FA8179165E78}" srcOrd="1" destOrd="0" presId="urn:microsoft.com/office/officeart/2008/layout/HorizontalMultiLevelHierarchy#6"/>
    <dgm:cxn modelId="{2945149B-0918-483F-B5A5-203DC692C89E}" type="presOf" srcId="{169B7FCA-2CA7-444F-B501-ECDB63C7DA57}" destId="{62B7A124-F172-4836-B036-A0D136970BCD}" srcOrd="1" destOrd="0" presId="urn:microsoft.com/office/officeart/2008/layout/HorizontalMultiLevelHierarchy#6"/>
    <dgm:cxn modelId="{812C5668-6342-4C67-BA53-987A343B6BC9}" srcId="{C239466C-7977-41AD-85BF-2CAEDFF93BA7}" destId="{934B70C8-E060-48C8-926D-716F707263BB}" srcOrd="0" destOrd="0" parTransId="{CCC4C7D7-E679-4B24-8EC7-C6B44077CB89}" sibTransId="{186FB159-B0FE-4BEA-B3A9-A48D87E51824}"/>
    <dgm:cxn modelId="{35A2E944-ABA5-49F5-B093-5F3226FB6C10}" srcId="{934B70C8-E060-48C8-926D-716F707263BB}" destId="{9086A984-1BAD-4B47-83FF-B7B6EE755E37}" srcOrd="0" destOrd="0" parTransId="{169B7FCA-2CA7-444F-B501-ECDB63C7DA57}" sibTransId="{A6399ADC-EB33-4D9F-BDD7-5091C3B7D3AB}"/>
    <dgm:cxn modelId="{E27DF3B3-FBE2-4E1D-99CE-B15FA70DB164}" srcId="{934B70C8-E060-48C8-926D-716F707263BB}" destId="{FF349908-40DC-4626-A298-51CEA81C4D63}" srcOrd="1" destOrd="0" parTransId="{702E020B-F010-48E7-AB0D-A97BAE7E16DC}" sibTransId="{3984BB3C-96AC-4FFD-9C31-6500B41024EE}"/>
    <dgm:cxn modelId="{287823B2-E8BF-4384-A90A-6595948C67F1}" type="presOf" srcId="{9086A984-1BAD-4B47-83FF-B7B6EE755E37}" destId="{1459995A-AC44-4840-9BAC-E60D2B8EFABA}" srcOrd="0" destOrd="0" presId="urn:microsoft.com/office/officeart/2008/layout/HorizontalMultiLevelHierarchy#6"/>
    <dgm:cxn modelId="{DB4560C7-4E85-4217-A3C0-8FB8119CEDF2}" type="presOf" srcId="{169B7FCA-2CA7-444F-B501-ECDB63C7DA57}" destId="{9A247BF3-8202-4193-8E6E-469A0A6B844C}" srcOrd="0" destOrd="0" presId="urn:microsoft.com/office/officeart/2008/layout/HorizontalMultiLevelHierarchy#6"/>
    <dgm:cxn modelId="{744C2B47-3D1E-4C61-A920-A7AE9A488C3C}" type="presOf" srcId="{FF349908-40DC-4626-A298-51CEA81C4D63}" destId="{2C5E2CA0-5767-4CDE-95E0-A57082342F4E}" srcOrd="0" destOrd="0" presId="urn:microsoft.com/office/officeart/2008/layout/HorizontalMultiLevelHierarchy#6"/>
    <dgm:cxn modelId="{C1D17CA3-D3F6-4EC2-9D7D-BB82BC87B0D5}" type="presOf" srcId="{C239466C-7977-41AD-85BF-2CAEDFF93BA7}" destId="{8776FE55-6998-446C-BC9F-5DB5B43FA2C5}" srcOrd="0" destOrd="0" presId="urn:microsoft.com/office/officeart/2008/layout/HorizontalMultiLevelHierarchy#6"/>
    <dgm:cxn modelId="{D5817CEC-BB7A-4895-B10B-6AB1DFB562B6}" type="presOf" srcId="{934B70C8-E060-48C8-926D-716F707263BB}" destId="{6CE9E301-400A-40FE-95EA-B9E90448DA7B}" srcOrd="0" destOrd="0" presId="urn:microsoft.com/office/officeart/2008/layout/HorizontalMultiLevelHierarchy#6"/>
    <dgm:cxn modelId="{4AD6DA24-5399-4584-B0B3-8AC7BC9A6060}" type="presOf" srcId="{702E020B-F010-48E7-AB0D-A97BAE7E16DC}" destId="{36B59A3E-3796-455E-8E8E-BD782A44ED99}" srcOrd="0" destOrd="0" presId="urn:microsoft.com/office/officeart/2008/layout/HorizontalMultiLevelHierarchy#6"/>
    <dgm:cxn modelId="{4A08F279-CBB9-4F9E-AA35-E09AA06762FD}" type="presParOf" srcId="{8776FE55-6998-446C-BC9F-5DB5B43FA2C5}" destId="{4A535D8C-4DD8-4B7B-9AFC-820D1C9779CF}" srcOrd="0" destOrd="0" presId="urn:microsoft.com/office/officeart/2008/layout/HorizontalMultiLevelHierarchy#6"/>
    <dgm:cxn modelId="{7154C7A8-BA9C-4D60-B00A-7523221AC8D3}" type="presParOf" srcId="{4A535D8C-4DD8-4B7B-9AFC-820D1C9779CF}" destId="{6CE9E301-400A-40FE-95EA-B9E90448DA7B}" srcOrd="0" destOrd="0" presId="urn:microsoft.com/office/officeart/2008/layout/HorizontalMultiLevelHierarchy#6"/>
    <dgm:cxn modelId="{7E19306A-7159-4030-95C1-0329DF35E0E3}" type="presParOf" srcId="{4A535D8C-4DD8-4B7B-9AFC-820D1C9779CF}" destId="{7E06392B-A84B-4714-B923-AF0E46DAC21A}" srcOrd="1" destOrd="0" presId="urn:microsoft.com/office/officeart/2008/layout/HorizontalMultiLevelHierarchy#6"/>
    <dgm:cxn modelId="{4B9B5C61-3CA7-4AA4-8BF1-2738DE6B1666}" type="presParOf" srcId="{7E06392B-A84B-4714-B923-AF0E46DAC21A}" destId="{9A247BF3-8202-4193-8E6E-469A0A6B844C}" srcOrd="0" destOrd="0" presId="urn:microsoft.com/office/officeart/2008/layout/HorizontalMultiLevelHierarchy#6"/>
    <dgm:cxn modelId="{F98D7850-722D-4F25-A4B3-2168ED80022A}" type="presParOf" srcId="{9A247BF3-8202-4193-8E6E-469A0A6B844C}" destId="{62B7A124-F172-4836-B036-A0D136970BCD}" srcOrd="0" destOrd="0" presId="urn:microsoft.com/office/officeart/2008/layout/HorizontalMultiLevelHierarchy#6"/>
    <dgm:cxn modelId="{0C88D603-3A43-46F7-9BE0-2CF247DAD9D0}" type="presParOf" srcId="{7E06392B-A84B-4714-B923-AF0E46DAC21A}" destId="{D14B6A5D-0AF6-4164-AF43-C7E90EA14AED}" srcOrd="1" destOrd="0" presId="urn:microsoft.com/office/officeart/2008/layout/HorizontalMultiLevelHierarchy#6"/>
    <dgm:cxn modelId="{2ADFB350-EFCC-450D-85C6-09CE69C4910B}" type="presParOf" srcId="{D14B6A5D-0AF6-4164-AF43-C7E90EA14AED}" destId="{1459995A-AC44-4840-9BAC-E60D2B8EFABA}" srcOrd="0" destOrd="0" presId="urn:microsoft.com/office/officeart/2008/layout/HorizontalMultiLevelHierarchy#6"/>
    <dgm:cxn modelId="{23B4B4C4-57DB-4D77-95E4-BD315E34BCF5}" type="presParOf" srcId="{D14B6A5D-0AF6-4164-AF43-C7E90EA14AED}" destId="{31AABB06-6319-46D2-B439-5CD156E1F3FC}" srcOrd="1" destOrd="0" presId="urn:microsoft.com/office/officeart/2008/layout/HorizontalMultiLevelHierarchy#6"/>
    <dgm:cxn modelId="{9FB26265-62B7-4BDB-9EC6-7F5600CC6C26}" type="presParOf" srcId="{7E06392B-A84B-4714-B923-AF0E46DAC21A}" destId="{36B59A3E-3796-455E-8E8E-BD782A44ED99}" srcOrd="2" destOrd="0" presId="urn:microsoft.com/office/officeart/2008/layout/HorizontalMultiLevelHierarchy#6"/>
    <dgm:cxn modelId="{573D3AF5-D7D3-4FFF-820C-F78BEAB62F83}" type="presParOf" srcId="{36B59A3E-3796-455E-8E8E-BD782A44ED99}" destId="{1E32ACD8-1AF4-482D-B3B1-FA8179165E78}" srcOrd="0" destOrd="0" presId="urn:microsoft.com/office/officeart/2008/layout/HorizontalMultiLevelHierarchy#6"/>
    <dgm:cxn modelId="{C530262B-8598-4B53-BF2D-8AB25BA51B8F}" type="presParOf" srcId="{7E06392B-A84B-4714-B923-AF0E46DAC21A}" destId="{78AB15D7-C2B5-4BC1-A8BC-94E5C65EAF12}" srcOrd="3" destOrd="0" presId="urn:microsoft.com/office/officeart/2008/layout/HorizontalMultiLevelHierarchy#6"/>
    <dgm:cxn modelId="{DB9F2F68-2555-4A48-B382-4F380A4969E6}" type="presParOf" srcId="{78AB15D7-C2B5-4BC1-A8BC-94E5C65EAF12}" destId="{2C5E2CA0-5767-4CDE-95E0-A57082342F4E}" srcOrd="0" destOrd="0" presId="urn:microsoft.com/office/officeart/2008/layout/HorizontalMultiLevelHierarchy#6"/>
    <dgm:cxn modelId="{09E9208C-799D-48D0-B076-A5151FB92E09}" type="presParOf" srcId="{78AB15D7-C2B5-4BC1-A8BC-94E5C65EAF12}" destId="{69E9ECD3-4B40-425D-95E3-63E0BC28513F}" srcOrd="1" destOrd="0" presId="urn:microsoft.com/office/officeart/2008/layout/HorizontalMultiLevelHierarchy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59A3E-3796-455E-8E8E-BD782A44ED99}">
      <dsp:nvSpPr>
        <dsp:cNvPr id="0" name=""/>
        <dsp:cNvSpPr/>
      </dsp:nvSpPr>
      <dsp:spPr>
        <a:xfrm>
          <a:off x="1052231" y="1527772"/>
          <a:ext cx="380099" cy="3621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0049" y="0"/>
              </a:lnTo>
              <a:lnTo>
                <a:pt x="190049" y="362137"/>
              </a:lnTo>
              <a:lnTo>
                <a:pt x="380099" y="362137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229156" y="1695716"/>
        <a:ext cx="26249" cy="26249"/>
      </dsp:txXfrm>
    </dsp:sp>
    <dsp:sp modelId="{9A247BF3-8202-4193-8E6E-469A0A6B844C}">
      <dsp:nvSpPr>
        <dsp:cNvPr id="0" name=""/>
        <dsp:cNvSpPr/>
      </dsp:nvSpPr>
      <dsp:spPr>
        <a:xfrm>
          <a:off x="1052231" y="1165634"/>
          <a:ext cx="380099" cy="362137"/>
        </a:xfrm>
        <a:custGeom>
          <a:avLst/>
          <a:gdLst/>
          <a:ahLst/>
          <a:cxnLst/>
          <a:rect l="0" t="0" r="0" b="0"/>
          <a:pathLst>
            <a:path>
              <a:moveTo>
                <a:pt x="0" y="362137"/>
              </a:moveTo>
              <a:lnTo>
                <a:pt x="190049" y="362137"/>
              </a:lnTo>
              <a:lnTo>
                <a:pt x="190049" y="0"/>
              </a:lnTo>
              <a:lnTo>
                <a:pt x="380099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1229156" y="1333578"/>
        <a:ext cx="26249" cy="26249"/>
      </dsp:txXfrm>
    </dsp:sp>
    <dsp:sp modelId="{6CE9E301-400A-40FE-95EA-B9E90448DA7B}">
      <dsp:nvSpPr>
        <dsp:cNvPr id="0" name=""/>
        <dsp:cNvSpPr/>
      </dsp:nvSpPr>
      <dsp:spPr>
        <a:xfrm rot="16200000">
          <a:off x="-762269" y="1238062"/>
          <a:ext cx="3049580" cy="5794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smtClean="0">
              <a:latin typeface="微软雅黑" panose="020B0503020204020204" charset="-122"/>
              <a:ea typeface="微软雅黑" panose="020B0503020204020204" charset="-122"/>
            </a:rPr>
            <a:t>电压规律</a:t>
          </a:r>
          <a:endParaRPr lang="zh-CN" altLang="en-US" sz="2800" kern="1200"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-762269" y="1238062"/>
        <a:ext cx="3049580" cy="579420"/>
      </dsp:txXfrm>
    </dsp:sp>
    <dsp:sp modelId="{1459995A-AC44-4840-9BAC-E60D2B8EFABA}">
      <dsp:nvSpPr>
        <dsp:cNvPr id="0" name=""/>
        <dsp:cNvSpPr/>
      </dsp:nvSpPr>
      <dsp:spPr>
        <a:xfrm>
          <a:off x="1432330" y="875924"/>
          <a:ext cx="4322892" cy="5794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串联电路：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U=U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=……=U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n</a:t>
          </a:r>
        </a:p>
      </dsp:txBody>
      <dsp:txXfrm>
        <a:off x="1432330" y="875924"/>
        <a:ext cx="4322892" cy="579420"/>
      </dsp:txXfrm>
    </dsp:sp>
    <dsp:sp modelId="{2C5E2CA0-5767-4CDE-95E0-A57082342F4E}">
      <dsp:nvSpPr>
        <dsp:cNvPr id="0" name=""/>
        <dsp:cNvSpPr/>
      </dsp:nvSpPr>
      <dsp:spPr>
        <a:xfrm>
          <a:off x="1432330" y="1600200"/>
          <a:ext cx="4322892" cy="5794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并联电路：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U=U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1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2</a:t>
          </a:r>
          <a:r>
            <a:rPr lang="en-US" altLang="zh-CN" sz="2000" kern="12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+……+U</a:t>
          </a:r>
          <a:r>
            <a:rPr lang="en-US" altLang="zh-CN" sz="2000" kern="1200" baseline="-2500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rPr>
            <a:t>n</a:t>
          </a:r>
        </a:p>
      </dsp:txBody>
      <dsp:txXfrm>
        <a:off x="1432330" y="1600200"/>
        <a:ext cx="4322892" cy="5794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#6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259632" y="1007739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4364"/>
            <a:ext cx="2937182" cy="293718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3122" y="2715766"/>
            <a:ext cx="6420347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r>
              <a:rPr lang="en-US" altLang="zh-CN" sz="54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13.6 </a:t>
            </a:r>
            <a:r>
              <a:rPr lang="zh-CN" altLang="zh-CN" sz="5400" baseline="-25000" dirty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cs typeface="微软雅黑" panose="020B0503020204020204" charset="-122"/>
                <a:sym typeface="+mn-ea"/>
              </a:rPr>
              <a:t>探究串、并联电路的电压</a:t>
            </a: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8" name="Rectangle 3"/>
          <p:cNvSpPr/>
          <p:nvPr/>
        </p:nvSpPr>
        <p:spPr>
          <a:xfrm>
            <a:off x="430214" y="1235905"/>
            <a:ext cx="7343775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调节电压表指针指零，检查器材；</a:t>
            </a:r>
          </a:p>
        </p:txBody>
      </p:sp>
      <p:sp>
        <p:nvSpPr>
          <p:cNvPr id="74759" name="Rectangle 4"/>
          <p:cNvSpPr/>
          <p:nvPr/>
        </p:nvSpPr>
        <p:spPr>
          <a:xfrm>
            <a:off x="439738" y="1789722"/>
            <a:ext cx="8101012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按照电路图连接电路。断开开关，检查电路；</a:t>
            </a:r>
          </a:p>
        </p:txBody>
      </p:sp>
      <p:sp>
        <p:nvSpPr>
          <p:cNvPr id="74760" name="Rectangle 5"/>
          <p:cNvSpPr/>
          <p:nvPr/>
        </p:nvSpPr>
        <p:spPr>
          <a:xfrm>
            <a:off x="439739" y="2384917"/>
            <a:ext cx="8135937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用电压表测量灯L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两端的电压，记为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</p:txBody>
      </p:sp>
      <p:sp>
        <p:nvSpPr>
          <p:cNvPr id="74761" name="Rectangle 3"/>
          <p:cNvSpPr/>
          <p:nvPr/>
        </p:nvSpPr>
        <p:spPr>
          <a:xfrm>
            <a:off x="431800" y="2908496"/>
            <a:ext cx="8027988" cy="101724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用电压表测量灯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两端的电压，记为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，测量灯L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、L</a:t>
            </a:r>
            <a:r>
              <a:rPr lang="en-US" altLang="zh-CN" sz="24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端的总电压为</a:t>
            </a:r>
            <a:r>
              <a:rPr lang="zh-CN" altLang="en-US" sz="24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，记入表格；</a:t>
            </a:r>
          </a:p>
        </p:txBody>
      </p:sp>
      <p:sp>
        <p:nvSpPr>
          <p:cNvPr id="74762" name="Rectangle 4"/>
          <p:cNvSpPr/>
          <p:nvPr/>
        </p:nvSpPr>
        <p:spPr>
          <a:xfrm>
            <a:off x="440055" y="4044141"/>
            <a:ext cx="5868988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更换灯泡，重复步骤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2" name="Rectangle 4"/>
          <p:cNvSpPr/>
          <p:nvPr/>
        </p:nvSpPr>
        <p:spPr>
          <a:xfrm>
            <a:off x="639128" y="372395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实验步骤</a:t>
            </a:r>
          </a:p>
        </p:txBody>
      </p:sp>
    </p:spTree>
    <p:extLst>
      <p:ext uri="{BB962C8B-B14F-4D97-AF65-F5344CB8AC3E}">
        <p14:creationId xmlns:p14="http://schemas.microsoft.com/office/powerpoint/2010/main" val="454238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59" grpId="0"/>
      <p:bldP spid="74760" grpId="0"/>
      <p:bldP spid="74761" grpId="0"/>
      <p:bldP spid="747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30213" y="290277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进行实验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1" y="1115911"/>
            <a:ext cx="2695575" cy="3217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2751"/>
          <a:stretch>
            <a:fillRect/>
          </a:stretch>
        </p:blipFill>
        <p:spPr>
          <a:xfrm>
            <a:off x="3465196" y="1115911"/>
            <a:ext cx="2486025" cy="32407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2990" y="1115911"/>
            <a:ext cx="2415540" cy="3285347"/>
          </a:xfrm>
          <a:prstGeom prst="rect">
            <a:avLst/>
          </a:prstGeom>
        </p:spPr>
      </p:pic>
      <p:sp>
        <p:nvSpPr>
          <p:cNvPr id="17413" name="Text Box 34"/>
          <p:cNvSpPr txBox="1"/>
          <p:nvPr/>
        </p:nvSpPr>
        <p:spPr>
          <a:xfrm>
            <a:off x="454661" y="4566129"/>
            <a:ext cx="256857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①测灯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</a:t>
            </a:r>
          </a:p>
        </p:txBody>
      </p:sp>
      <p:sp>
        <p:nvSpPr>
          <p:cNvPr id="78881" name="Text Box 33"/>
          <p:cNvSpPr txBox="1"/>
          <p:nvPr/>
        </p:nvSpPr>
        <p:spPr>
          <a:xfrm>
            <a:off x="3465196" y="4621511"/>
            <a:ext cx="248602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②测灯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</a:t>
            </a:r>
          </a:p>
        </p:txBody>
      </p:sp>
      <p:sp>
        <p:nvSpPr>
          <p:cNvPr id="18454" name="Text Box 59"/>
          <p:cNvSpPr txBox="1"/>
          <p:nvPr/>
        </p:nvSpPr>
        <p:spPr>
          <a:xfrm>
            <a:off x="6251576" y="4621511"/>
            <a:ext cx="230695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 测电源两端电压</a:t>
            </a:r>
          </a:p>
        </p:txBody>
      </p:sp>
    </p:spTree>
    <p:extLst>
      <p:ext uri="{BB962C8B-B14F-4D97-AF65-F5344CB8AC3E}">
        <p14:creationId xmlns:p14="http://schemas.microsoft.com/office/powerpoint/2010/main" val="1383384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58" name="Group 6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72479" y="2004247"/>
          <a:ext cx="7488237" cy="1943136"/>
        </p:xfrm>
        <a:graphic>
          <a:graphicData uri="http://schemas.openxmlformats.org/drawingml/2006/table">
            <a:tbl>
              <a:tblPr/>
              <a:tblGrid>
                <a:gridCol w="2400300"/>
                <a:gridCol w="2447925"/>
                <a:gridCol w="2640012"/>
              </a:tblGrid>
              <a:tr h="9007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 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 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电源两端的电压</a:t>
                      </a:r>
                      <a:r>
                        <a:rPr kumimoji="0" lang="zh-CN" alt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</a:t>
                      </a: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9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3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833" marB="4583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Rectangle 4"/>
          <p:cNvSpPr/>
          <p:nvPr/>
        </p:nvSpPr>
        <p:spPr>
          <a:xfrm>
            <a:off x="772478" y="390855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记录数据</a:t>
            </a:r>
          </a:p>
        </p:txBody>
      </p:sp>
    </p:spTree>
    <p:extLst>
      <p:ext uri="{BB962C8B-B14F-4D97-AF65-F5344CB8AC3E}">
        <p14:creationId xmlns:p14="http://schemas.microsoft.com/office/powerpoint/2010/main" val="27314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9" name="Rectangle 39"/>
          <p:cNvSpPr/>
          <p:nvPr/>
        </p:nvSpPr>
        <p:spPr>
          <a:xfrm>
            <a:off x="6186805" y="4345876"/>
            <a:ext cx="2592388" cy="606335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en-US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3" name="Group 30"/>
          <p:cNvGrpSpPr/>
          <p:nvPr/>
        </p:nvGrpSpPr>
        <p:grpSpPr>
          <a:xfrm>
            <a:off x="2532063" y="428731"/>
            <a:ext cx="3313112" cy="3392928"/>
            <a:chOff x="0" y="-40"/>
            <a:chExt cx="1838" cy="1865"/>
          </a:xfrm>
        </p:grpSpPr>
        <p:sp>
          <p:nvSpPr>
            <p:cNvPr id="20487" name="Rectangle 31"/>
            <p:cNvSpPr/>
            <p:nvPr/>
          </p:nvSpPr>
          <p:spPr>
            <a:xfrm>
              <a:off x="0" y="658"/>
              <a:ext cx="1838" cy="998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Rectangle 32"/>
            <p:cNvSpPr/>
            <p:nvPr/>
          </p:nvSpPr>
          <p:spPr>
            <a:xfrm>
              <a:off x="386" y="340"/>
              <a:ext cx="1089" cy="635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AutoShape 187"/>
            <p:cNvSpPr/>
            <p:nvPr/>
          </p:nvSpPr>
          <p:spPr>
            <a:xfrm>
              <a:off x="778" y="181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AutoShape 187"/>
            <p:cNvSpPr/>
            <p:nvPr/>
          </p:nvSpPr>
          <p:spPr>
            <a:xfrm>
              <a:off x="771" y="834"/>
              <a:ext cx="311" cy="300"/>
            </a:xfrm>
            <a:prstGeom prst="flowChartSummingJunction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491" name="Group 35"/>
            <p:cNvGrpSpPr/>
            <p:nvPr/>
          </p:nvGrpSpPr>
          <p:grpSpPr>
            <a:xfrm flipH="1">
              <a:off x="477" y="1497"/>
              <a:ext cx="85" cy="328"/>
              <a:chOff x="0" y="0"/>
              <a:chExt cx="85" cy="340"/>
            </a:xfrm>
          </p:grpSpPr>
          <p:sp>
            <p:nvSpPr>
              <p:cNvPr id="20492" name="Rectangle 23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3" name="Line 24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4" name="Line 25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495" name="Text Box 109"/>
            <p:cNvSpPr txBox="1"/>
            <p:nvPr/>
          </p:nvSpPr>
          <p:spPr>
            <a:xfrm>
              <a:off x="1118" y="-40"/>
              <a:ext cx="341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20496" name="Group 40"/>
            <p:cNvGrpSpPr/>
            <p:nvPr/>
          </p:nvGrpSpPr>
          <p:grpSpPr>
            <a:xfrm>
              <a:off x="1134" y="1565"/>
              <a:ext cx="283" cy="165"/>
              <a:chOff x="0" y="0"/>
              <a:chExt cx="256" cy="142"/>
            </a:xfrm>
          </p:grpSpPr>
          <p:sp>
            <p:nvSpPr>
              <p:cNvPr id="20497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8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9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500" name="Text Box 109"/>
            <p:cNvSpPr txBox="1"/>
            <p:nvPr/>
          </p:nvSpPr>
          <p:spPr>
            <a:xfrm>
              <a:off x="1112" y="658"/>
              <a:ext cx="341" cy="23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8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0501" name="Oval 125"/>
            <p:cNvSpPr/>
            <p:nvPr/>
          </p:nvSpPr>
          <p:spPr>
            <a:xfrm rot="5400000" flipV="1">
              <a:off x="14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2" name="Oval 125"/>
            <p:cNvSpPr/>
            <p:nvPr/>
          </p:nvSpPr>
          <p:spPr>
            <a:xfrm rot="5400000" flipV="1">
              <a:off x="347" y="628"/>
              <a:ext cx="55" cy="57"/>
            </a:xfrm>
            <a:prstGeom prst="ellipse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vert="eaVert"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Group 47"/>
          <p:cNvGrpSpPr/>
          <p:nvPr/>
        </p:nvGrpSpPr>
        <p:grpSpPr>
          <a:xfrm>
            <a:off x="3265489" y="2523053"/>
            <a:ext cx="1908175" cy="504483"/>
            <a:chOff x="0" y="0"/>
            <a:chExt cx="1202" cy="317"/>
          </a:xfrm>
        </p:grpSpPr>
        <p:sp>
          <p:nvSpPr>
            <p:cNvPr id="20504" name="Line 48"/>
            <p:cNvSpPr/>
            <p:nvPr/>
          </p:nvSpPr>
          <p:spPr>
            <a:xfrm flipH="1">
              <a:off x="0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5" name="Line 49"/>
            <p:cNvSpPr/>
            <p:nvPr/>
          </p:nvSpPr>
          <p:spPr>
            <a:xfrm flipH="1">
              <a:off x="1202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Line 50"/>
            <p:cNvSpPr/>
            <p:nvPr/>
          </p:nvSpPr>
          <p:spPr>
            <a:xfrm>
              <a:off x="0" y="158"/>
              <a:ext cx="1180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7" name="Rectangle 51"/>
            <p:cNvSpPr/>
            <p:nvPr/>
          </p:nvSpPr>
          <p:spPr>
            <a:xfrm>
              <a:off x="443" y="48"/>
              <a:ext cx="260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18000" tIns="0" rIns="18000" bIns="0" anchor="t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baseline="-250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52"/>
          <p:cNvGrpSpPr/>
          <p:nvPr/>
        </p:nvGrpSpPr>
        <p:grpSpPr>
          <a:xfrm>
            <a:off x="3284539" y="1378814"/>
            <a:ext cx="1836737" cy="428095"/>
            <a:chOff x="0" y="0"/>
            <a:chExt cx="1157" cy="269"/>
          </a:xfrm>
        </p:grpSpPr>
        <p:sp>
          <p:nvSpPr>
            <p:cNvPr id="20509" name="Line 53"/>
            <p:cNvSpPr/>
            <p:nvPr/>
          </p:nvSpPr>
          <p:spPr>
            <a:xfrm>
              <a:off x="0" y="136"/>
              <a:ext cx="1157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0" name="Rectangle 54"/>
            <p:cNvSpPr/>
            <p:nvPr/>
          </p:nvSpPr>
          <p:spPr>
            <a:xfrm>
              <a:off x="409" y="0"/>
              <a:ext cx="284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36000" tIns="0" rIns="36000" bIns="0" anchor="t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r>
                <a:rPr lang="zh-CN" altLang="en-US" sz="2800" b="1" baseline="-2500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0" name="Group 55"/>
          <p:cNvGrpSpPr/>
          <p:nvPr/>
        </p:nvGrpSpPr>
        <p:grpSpPr>
          <a:xfrm>
            <a:off x="2784475" y="3715033"/>
            <a:ext cx="1511300" cy="507667"/>
            <a:chOff x="0" y="0"/>
            <a:chExt cx="952" cy="319"/>
          </a:xfrm>
        </p:grpSpPr>
        <p:sp>
          <p:nvSpPr>
            <p:cNvPr id="20512" name="Line 56"/>
            <p:cNvSpPr/>
            <p:nvPr/>
          </p:nvSpPr>
          <p:spPr>
            <a:xfrm flipH="1">
              <a:off x="0" y="22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3" name="Line 57"/>
            <p:cNvSpPr/>
            <p:nvPr/>
          </p:nvSpPr>
          <p:spPr>
            <a:xfrm flipH="1">
              <a:off x="952" y="0"/>
              <a:ext cx="0" cy="295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4" name="Line 58"/>
            <p:cNvSpPr/>
            <p:nvPr/>
          </p:nvSpPr>
          <p:spPr>
            <a:xfrm>
              <a:off x="22" y="158"/>
              <a:ext cx="885" cy="0"/>
            </a:xfrm>
            <a:prstGeom prst="line">
              <a:avLst/>
            </a:prstGeom>
            <a:ln w="19050" cap="flat" cmpd="sng">
              <a:solidFill>
                <a:srgbClr val="0033CC"/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5" name="Rectangle 59"/>
            <p:cNvSpPr/>
            <p:nvPr/>
          </p:nvSpPr>
          <p:spPr>
            <a:xfrm>
              <a:off x="337" y="48"/>
              <a:ext cx="186" cy="27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lIns="18000" tIns="0" rIns="18000" bIns="0" anchor="t">
              <a:spAutoFit/>
            </a:bodyPr>
            <a:lstStyle/>
            <a:p>
              <a:r>
                <a:rPr lang="zh-CN" altLang="en-US" sz="2800" b="1" i="1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U</a:t>
              </a:r>
              <a:endParaRPr lang="zh-CN" altLang="en-US" sz="2800" b="1" baseline="-250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481" name="Rectangle 22"/>
          <p:cNvSpPr/>
          <p:nvPr/>
        </p:nvSpPr>
        <p:spPr>
          <a:xfrm>
            <a:off x="669290" y="4399348"/>
            <a:ext cx="5704840" cy="535357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并联电路总电压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等于</a:t>
            </a:r>
            <a:r>
              <a:rPr lang="zh-CN" altLang="en-US" sz="2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rPr>
              <a:t>各支路两端电压。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6451" y="256986"/>
            <a:ext cx="1423880" cy="461515"/>
            <a:chOff x="353856" y="300085"/>
            <a:chExt cx="1017644" cy="879297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792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归纳小结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140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堂重点：探究串、并联电路中电压规律。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5" y="4699810"/>
            <a:ext cx="753999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堂难点：规范操作，认真观察，分析数据并得出恰当的结论。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457983" y="1043978"/>
          <a:ext cx="6228034" cy="3055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201415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5" y="931941"/>
            <a:ext cx="7203440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串、并联电路中的电压规律的应用</a:t>
            </a: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4411" y="1311974"/>
            <a:ext cx="730694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如图（a）所示电路中，当闭合开关后，两只电压表的指针偏转均如图（b）所示，则电阻R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sz="2400" b="0" baseline="-25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两端的电压分别为（　　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5120005" y="2338765"/>
            <a:ext cx="3716020" cy="174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907415" y="3988759"/>
            <a:ext cx="5080000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A．7.5V  1.5V     B．6V  1.5V C．1.5V  7.5V     D．1.5V  6V 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8166" y="2053581"/>
            <a:ext cx="2846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937929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综合应用</a:t>
            </a:r>
          </a:p>
        </p:txBody>
      </p:sp>
      <p:sp>
        <p:nvSpPr>
          <p:cNvPr id="5" name="矩形 4"/>
          <p:cNvSpPr/>
          <p:nvPr/>
        </p:nvSpPr>
        <p:spPr>
          <a:xfrm>
            <a:off x="412990" y="832559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93091" y="891838"/>
            <a:ext cx="7957185" cy="1387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en-US" alt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明在实验室连接如图所示电路，闭合开关后，三盏灯都不亮，检查电路各接线柱连接完好，电路正常。估计可能是哪一盏灯出现故障。请你用一根导线或一个电压表帮助他找出故障。判断是什么故障（灯断路或短路）并说明判断方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>
            <a:off x="5821045" y="3131933"/>
            <a:ext cx="2729230" cy="17582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593091" y="2299297"/>
            <a:ext cx="5118735" cy="2590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【答案】方法一、利用一根导线：把导线并联到灯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两端时，若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灯亮，则灯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断路；若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灯不亮，则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是完好的；再把导线并到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两端、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两端，依此法类推，直到找到断路的灯泡为止。方法二、利用电压表：把电压表并到灯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两端时，若电压表有示数，则灯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是完好的；若电压表无示数，则灯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是完好的；再把电压表并到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两端、</a:t>
            </a:r>
            <a:r>
              <a:rPr lang="en-US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sz="1800" b="0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8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两端，依此法类推，直到找到断路的灯泡为止。</a:t>
            </a:r>
            <a:endParaRPr lang="zh-CN" altLang="en-US" sz="18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177938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2">
            <a:lum contrast="18000"/>
          </a:blip>
          <a:stretch>
            <a:fillRect/>
          </a:stretch>
        </p:blipFill>
        <p:spPr>
          <a:xfrm>
            <a:off x="1778000" y="1172565"/>
            <a:ext cx="4573270" cy="27983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2140" y="4200101"/>
            <a:ext cx="8340090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在这张家庭电路图中，有些电路器件并联在电路中，有些串联在电路中，你能找出来吗？</a:t>
            </a:r>
          </a:p>
        </p:txBody>
      </p:sp>
    </p:spTree>
    <p:extLst>
      <p:ext uri="{BB962C8B-B14F-4D97-AF65-F5344CB8AC3E}">
        <p14:creationId xmlns:p14="http://schemas.microsoft.com/office/powerpoint/2010/main" val="2604822327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25146" y="3051089"/>
            <a:ext cx="508825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 rtl="0" latinLnBrk="1" hangingPunct="0"/>
            <a:r>
              <a:rPr 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如果将小彩灯接入电路，哪些是并联到电路当中，哪些是串联的呢？为什么要这样连接？</a:t>
            </a:r>
            <a:endParaRPr kumimoji="0" 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7871" y="893747"/>
            <a:ext cx="625411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l" rtl="0" latinLnBrk="1" hangingPunct="0"/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在家庭电路当中为什么灯泡要并联到电路当中？</a:t>
            </a:r>
          </a:p>
        </p:txBody>
      </p:sp>
      <p:pic>
        <p:nvPicPr>
          <p:cNvPr id="16" name="图片 15" descr="1"/>
          <p:cNvPicPr>
            <a:picLocks noChangeAspect="1"/>
          </p:cNvPicPr>
          <p:nvPr/>
        </p:nvPicPr>
        <p:blipFill>
          <a:blip r:embed="rId2">
            <a:lum bright="-12000" contrast="48000"/>
          </a:blip>
          <a:stretch>
            <a:fillRect/>
          </a:stretch>
        </p:blipFill>
        <p:spPr>
          <a:xfrm>
            <a:off x="5622291" y="2327943"/>
            <a:ext cx="3176905" cy="236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3480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3683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串联电路中的电压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3056" y="1334255"/>
            <a:ext cx="1829881" cy="462788"/>
            <a:chOff x="496827" y="22198"/>
            <a:chExt cx="1442389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315903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kern="120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设计实验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D6F5F5"/>
                </a:solidFill>
                <a:effectLst/>
                <a:uLnTx/>
                <a:uFillTx/>
                <a:latin typeface="宋体" panose="02010600030101010101" pitchFamily="2" charset="-122"/>
                <a:ea typeface="幼圆" pitchFamily="49" charset="-122"/>
                <a:cs typeface="+mn-cs"/>
                <a:sym typeface="微软雅黑" panose="020B0503020204020204" charset="-122"/>
              </a:endParaRPr>
            </a:p>
          </p:txBody>
        </p:sp>
      </p:grpSp>
      <p:sp>
        <p:nvSpPr>
          <p:cNvPr id="7179" name="Rectangle 4"/>
          <p:cNvSpPr/>
          <p:nvPr/>
        </p:nvSpPr>
        <p:spPr>
          <a:xfrm>
            <a:off x="336868" y="2134425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提出问题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43126" y="2134426"/>
            <a:ext cx="637349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串联电路中各部分电压与总电压有什么关系？</a:t>
            </a:r>
          </a:p>
        </p:txBody>
      </p:sp>
      <p:sp>
        <p:nvSpPr>
          <p:cNvPr id="13" name="Rectangle 4"/>
          <p:cNvSpPr/>
          <p:nvPr/>
        </p:nvSpPr>
        <p:spPr>
          <a:xfrm>
            <a:off x="412115" y="2933323"/>
            <a:ext cx="1882140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猜想与假设</a:t>
            </a:r>
          </a:p>
        </p:txBody>
      </p:sp>
      <p:pic>
        <p:nvPicPr>
          <p:cNvPr id="14" name="图片 13" descr="1"/>
          <p:cNvPicPr>
            <a:picLocks noChangeAspect="1"/>
          </p:cNvPicPr>
          <p:nvPr/>
        </p:nvPicPr>
        <p:blipFill>
          <a:blip r:embed="rId2">
            <a:clrChange>
              <a:clrFrom>
                <a:srgbClr val="FFC1D3">
                  <a:alpha val="100000"/>
                </a:srgbClr>
              </a:clrFrom>
              <a:clrTo>
                <a:srgbClr val="FFC1D3">
                  <a:alpha val="100000"/>
                  <a:alpha val="0"/>
                </a:srgbClr>
              </a:clrTo>
            </a:clrChange>
            <a:lum bright="42000" contrast="100000"/>
          </a:blip>
          <a:srcRect r="1763"/>
          <a:stretch>
            <a:fillRect/>
          </a:stretch>
        </p:blipFill>
        <p:spPr>
          <a:xfrm>
            <a:off x="2555875" y="2933323"/>
            <a:ext cx="2357120" cy="218789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184141" y="3394838"/>
            <a:ext cx="354139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类比水压我们知道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间的水压为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BC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间水压与</a:t>
            </a:r>
            <a:r>
              <a:rPr kumimoji="0" lang="en-US" altLang="zh-CN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AB</a:t>
            </a: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间水压之和。</a:t>
            </a:r>
          </a:p>
        </p:txBody>
      </p:sp>
    </p:spTree>
    <p:extLst>
      <p:ext uri="{BB962C8B-B14F-4D97-AF65-F5344CB8AC3E}">
        <p14:creationId xmlns:p14="http://schemas.microsoft.com/office/powerpoint/2010/main" val="55008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4"/>
          <p:cNvSpPr/>
          <p:nvPr/>
        </p:nvSpPr>
        <p:spPr>
          <a:xfrm>
            <a:off x="411798" y="340566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设计实验</a:t>
            </a:r>
          </a:p>
        </p:txBody>
      </p:sp>
      <p:sp>
        <p:nvSpPr>
          <p:cNvPr id="37906" name="Rectangle 18"/>
          <p:cNvSpPr/>
          <p:nvPr/>
        </p:nvSpPr>
        <p:spPr>
          <a:xfrm>
            <a:off x="412116" y="1010240"/>
            <a:ext cx="4537075" cy="4615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设计实验电路并画出电路图。 </a:t>
            </a:r>
          </a:p>
        </p:txBody>
      </p:sp>
      <p:pic>
        <p:nvPicPr>
          <p:cNvPr id="17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9866" y="599651"/>
            <a:ext cx="2637155" cy="1927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82" name="Rectangle 3"/>
          <p:cNvSpPr/>
          <p:nvPr/>
        </p:nvSpPr>
        <p:spPr>
          <a:xfrm>
            <a:off x="840424" y="2526873"/>
            <a:ext cx="7343775" cy="25596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调节电压表指针指零，检查器材；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按照电路图连接电路。断开开关，检查电路；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用电压表测量灯L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两端的电压，记为</a:t>
            </a:r>
            <a:r>
              <a:rPr lang="zh-CN" altLang="en-US" sz="20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用电压表测量灯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两端的电压，记为</a:t>
            </a:r>
            <a:r>
              <a:rPr lang="zh-CN" altLang="en-US" sz="20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，测量灯L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两端的总电压为</a:t>
            </a:r>
            <a:r>
              <a:rPr lang="zh-CN" altLang="en-US" sz="2000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，记入表格；</a:t>
            </a:r>
          </a:p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更换灯泡，重复步骤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411798" y="1769033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实验步骤</a:t>
            </a:r>
          </a:p>
        </p:txBody>
      </p:sp>
    </p:spTree>
    <p:extLst>
      <p:ext uri="{BB962C8B-B14F-4D97-AF65-F5344CB8AC3E}">
        <p14:creationId xmlns:p14="http://schemas.microsoft.com/office/powerpoint/2010/main" val="84558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6" grpId="0"/>
      <p:bldP spid="757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30213" y="290277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进行实验</a:t>
            </a:r>
          </a:p>
        </p:txBody>
      </p:sp>
      <p:sp>
        <p:nvSpPr>
          <p:cNvPr id="9249" name="Text Box 36"/>
          <p:cNvSpPr txBox="1"/>
          <p:nvPr/>
        </p:nvSpPr>
        <p:spPr>
          <a:xfrm>
            <a:off x="430530" y="2598486"/>
            <a:ext cx="3060700" cy="39976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①测灯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</a:t>
            </a:r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46" y="928122"/>
            <a:ext cx="2066925" cy="15914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295" y="928122"/>
            <a:ext cx="1930400" cy="1591429"/>
          </a:xfrm>
          <a:prstGeom prst="rect">
            <a:avLst/>
          </a:prstGeom>
        </p:spPr>
      </p:pic>
      <p:sp>
        <p:nvSpPr>
          <p:cNvPr id="68643" name="Text Box 35"/>
          <p:cNvSpPr txBox="1"/>
          <p:nvPr/>
        </p:nvSpPr>
        <p:spPr>
          <a:xfrm>
            <a:off x="5027296" y="2598486"/>
            <a:ext cx="2717165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②测灯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en-US" altLang="zh-CN" sz="2000" baseline="-25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两端的电压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346" y="2998253"/>
            <a:ext cx="1981835" cy="16105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296" y="2998253"/>
            <a:ext cx="2030095" cy="1666545"/>
          </a:xfrm>
          <a:prstGeom prst="rect">
            <a:avLst/>
          </a:prstGeom>
        </p:spPr>
      </p:pic>
      <p:sp>
        <p:nvSpPr>
          <p:cNvPr id="10261" name="Text Box 52"/>
          <p:cNvSpPr txBox="1"/>
          <p:nvPr/>
        </p:nvSpPr>
        <p:spPr>
          <a:xfrm>
            <a:off x="542609" y="4608780"/>
            <a:ext cx="3240087" cy="39976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③测串联电路两端电压</a:t>
            </a:r>
          </a:p>
        </p:txBody>
      </p:sp>
      <p:sp>
        <p:nvSpPr>
          <p:cNvPr id="69683" name="Text Box 51"/>
          <p:cNvSpPr txBox="1"/>
          <p:nvPr/>
        </p:nvSpPr>
        <p:spPr>
          <a:xfrm>
            <a:off x="5218113" y="4685168"/>
            <a:ext cx="3276600" cy="39976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④测电源两端电压</a:t>
            </a:r>
          </a:p>
        </p:txBody>
      </p:sp>
    </p:spTree>
    <p:extLst>
      <p:ext uri="{BB962C8B-B14F-4D97-AF65-F5344CB8AC3E}">
        <p14:creationId xmlns:p14="http://schemas.microsoft.com/office/powerpoint/2010/main" val="616641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3" grpId="0"/>
      <p:bldP spid="696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430213" y="290277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记录数据</a:t>
            </a:r>
          </a:p>
        </p:txBody>
      </p:sp>
      <p:graphicFrame>
        <p:nvGraphicFramePr>
          <p:cNvPr id="70741" name="Group 8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30531" y="1452657"/>
          <a:ext cx="8316913" cy="2237868"/>
        </p:xfrm>
        <a:graphic>
          <a:graphicData uri="http://schemas.openxmlformats.org/drawingml/2006/table">
            <a:tbl>
              <a:tblPr/>
              <a:tblGrid>
                <a:gridCol w="1908175"/>
                <a:gridCol w="1800225"/>
                <a:gridCol w="2673350"/>
                <a:gridCol w="1935163"/>
              </a:tblGrid>
              <a:tr h="10395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两端的电压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</a:t>
                      </a: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两灯串联部分两端的总电压 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V </a:t>
                      </a: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电源两端的电压</a:t>
                      </a:r>
                      <a:r>
                        <a:rPr kumimoji="0" lang="zh-CN" alt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</a:t>
                      </a: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9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916" marB="469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671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76451" y="256986"/>
            <a:ext cx="1423880" cy="461515"/>
            <a:chOff x="353856" y="300085"/>
            <a:chExt cx="1017644" cy="879297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792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归纳小结</a:t>
              </a:r>
            </a:p>
          </p:txBody>
        </p:sp>
      </p:grpSp>
      <p:sp>
        <p:nvSpPr>
          <p:cNvPr id="12289" name="Rectangle 22"/>
          <p:cNvSpPr/>
          <p:nvPr/>
        </p:nvSpPr>
        <p:spPr>
          <a:xfrm>
            <a:off x="636906" y="937353"/>
            <a:ext cx="7453313" cy="535357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串联电路总电压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等于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各部分两端的电压之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71688" name="Rectangle 31"/>
          <p:cNvSpPr/>
          <p:nvPr/>
        </p:nvSpPr>
        <p:spPr>
          <a:xfrm>
            <a:off x="5361306" y="2029074"/>
            <a:ext cx="2519363" cy="606334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U=U</a:t>
            </a:r>
            <a:r>
              <a:rPr lang="zh-CN" altLang="en-US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+U</a:t>
            </a:r>
            <a:r>
              <a:rPr lang="zh-CN" altLang="en-US" sz="2800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12294" name="Group 9"/>
          <p:cNvGrpSpPr/>
          <p:nvPr/>
        </p:nvGrpSpPr>
        <p:grpSpPr>
          <a:xfrm>
            <a:off x="2292985" y="1815293"/>
            <a:ext cx="2579370" cy="1366930"/>
            <a:chOff x="0" y="318"/>
            <a:chExt cx="2359" cy="1406"/>
          </a:xfrm>
        </p:grpSpPr>
        <p:sp>
          <p:nvSpPr>
            <p:cNvPr id="12295" name="Rectangle 10"/>
            <p:cNvSpPr/>
            <p:nvPr/>
          </p:nvSpPr>
          <p:spPr>
            <a:xfrm>
              <a:off x="0" y="476"/>
              <a:ext cx="2359" cy="108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AutoShape 21"/>
            <p:cNvSpPr/>
            <p:nvPr/>
          </p:nvSpPr>
          <p:spPr>
            <a:xfrm>
              <a:off x="590" y="318"/>
              <a:ext cx="309" cy="306"/>
            </a:xfrm>
            <a:prstGeom prst="flowChartSummingJunction">
              <a:avLst/>
            </a:prstGeom>
            <a:solidFill>
              <a:schemeClr val="accent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7" name="Text Box 12"/>
            <p:cNvSpPr txBox="1"/>
            <p:nvPr/>
          </p:nvSpPr>
          <p:spPr>
            <a:xfrm>
              <a:off x="1391" y="644"/>
              <a:ext cx="621" cy="4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grpSp>
          <p:nvGrpSpPr>
            <p:cNvPr id="12298" name="Group 13"/>
            <p:cNvGrpSpPr/>
            <p:nvPr/>
          </p:nvGrpSpPr>
          <p:grpSpPr>
            <a:xfrm>
              <a:off x="522" y="1463"/>
              <a:ext cx="283" cy="170"/>
              <a:chOff x="0" y="0"/>
              <a:chExt cx="256" cy="142"/>
            </a:xfrm>
          </p:grpSpPr>
          <p:sp>
            <p:nvSpPr>
              <p:cNvPr id="12299" name="Rectangle 15"/>
              <p:cNvSpPr/>
              <p:nvPr/>
            </p:nvSpPr>
            <p:spPr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0" name="Line 16"/>
              <p:cNvSpPr/>
              <p:nvPr/>
            </p:nvSpPr>
            <p:spPr>
              <a:xfrm flipV="1">
                <a:off x="29" y="0"/>
                <a:ext cx="227" cy="8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1" name="Oval 17"/>
              <p:cNvSpPr/>
              <p:nvPr/>
            </p:nvSpPr>
            <p:spPr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2" name="Group 17"/>
            <p:cNvGrpSpPr/>
            <p:nvPr/>
          </p:nvGrpSpPr>
          <p:grpSpPr>
            <a:xfrm>
              <a:off x="1587" y="1384"/>
              <a:ext cx="85" cy="340"/>
              <a:chOff x="0" y="0"/>
              <a:chExt cx="85" cy="340"/>
            </a:xfrm>
          </p:grpSpPr>
          <p:sp>
            <p:nvSpPr>
              <p:cNvPr id="12303" name="Rectangle 19"/>
              <p:cNvSpPr/>
              <p:nvPr/>
            </p:nvSpPr>
            <p:spPr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4" name="Line 20"/>
              <p:cNvSpPr/>
              <p:nvPr/>
            </p:nvSpPr>
            <p:spPr>
              <a:xfrm flipH="1">
                <a:off x="0" y="0"/>
                <a:ext cx="0" cy="34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5" name="Line 21"/>
              <p:cNvSpPr/>
              <p:nvPr/>
            </p:nvSpPr>
            <p:spPr>
              <a:xfrm flipH="1">
                <a:off x="85" y="85"/>
                <a:ext cx="0" cy="1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306" name="AutoShape 21"/>
            <p:cNvSpPr/>
            <p:nvPr/>
          </p:nvSpPr>
          <p:spPr>
            <a:xfrm>
              <a:off x="1551" y="318"/>
              <a:ext cx="300" cy="306"/>
            </a:xfrm>
            <a:prstGeom prst="flowChartSummingJunction">
              <a:avLst/>
            </a:prstGeom>
            <a:solidFill>
              <a:schemeClr val="accent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Text Box 22"/>
            <p:cNvSpPr txBox="1"/>
            <p:nvPr/>
          </p:nvSpPr>
          <p:spPr>
            <a:xfrm>
              <a:off x="554" y="644"/>
              <a:ext cx="591" cy="41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pic>
        <p:nvPicPr>
          <p:cNvPr id="13314" name="Picture 3" descr="无标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740" y="3182223"/>
            <a:ext cx="3230880" cy="9968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997586" y="4290494"/>
            <a:ext cx="6153785" cy="461515"/>
          </a:xfrm>
          <a:prstGeom prst="rect">
            <a:avLst/>
          </a:prstGeom>
          <a:gradFill>
            <a:gsLst>
              <a:gs pos="0">
                <a:srgbClr val="FE4444">
                  <a:alpha val="0"/>
                </a:srgbClr>
              </a:gs>
              <a:gs pos="100000">
                <a:srgbClr val="832B2B">
                  <a:lumMod val="45000"/>
                  <a:lumOff val="55000"/>
                  <a:alpha val="43000"/>
                </a:srgbClr>
              </a:gs>
            </a:gsLst>
            <a:path path="circle">
              <a:fillToRect t="100000" r="100000"/>
            </a:path>
            <a:tileRect l="-100000" b="-100000"/>
          </a:gradFill>
          <a:ln w="25400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R="0" algn="ctr" defTabSz="914400" rtl="0">
              <a:buClrTx/>
              <a:buSzTx/>
              <a:defRPr/>
            </a:pPr>
            <a:r>
              <a:rPr kumimoji="0" lang="zh-CN" altLang="en-US" sz="2400" kern="1200" cap="none" spc="0" normalizeH="0" baseline="0" noProof="0">
                <a:latin typeface="微软雅黑" panose="020B0503020204020204" charset="-122"/>
                <a:ea typeface="微软雅黑" panose="020B0503020204020204" charset="-122"/>
                <a:cs typeface="+mn-cs"/>
              </a:rPr>
              <a:t>电池组两端的电压等于每节电池电压之和。</a:t>
            </a:r>
          </a:p>
        </p:txBody>
      </p:sp>
    </p:spTree>
    <p:extLst>
      <p:ext uri="{BB962C8B-B14F-4D97-AF65-F5344CB8AC3E}">
        <p14:creationId xmlns:p14="http://schemas.microsoft.com/office/powerpoint/2010/main" val="71073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  <p:bldP spid="829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8800" y="690044"/>
            <a:ext cx="1589405" cy="462788"/>
            <a:chOff x="496827" y="22198"/>
            <a:chExt cx="1200192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Shape 112"/>
            <p:cNvSpPr/>
            <p:nvPr/>
          </p:nvSpPr>
          <p:spPr>
            <a:xfrm>
              <a:off x="496827" y="22198"/>
              <a:ext cx="1200192" cy="16974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+mn-ea"/>
                </a:rPr>
                <a:t>观察思考</a:t>
              </a:r>
            </a:p>
          </p:txBody>
        </p:sp>
      </p:grp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453322" y="64767"/>
            <a:ext cx="3683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mtClean="0"/>
              <a:t>二、</a:t>
            </a:r>
            <a:r>
              <a:rPr lang="zh-CN" altLang="en-US" smtClean="0">
                <a:sym typeface="宋体" panose="02010600030101010101" pitchFamily="2" charset="-122"/>
              </a:rPr>
              <a:t>并联电路中的电压</a:t>
            </a:r>
          </a:p>
        </p:txBody>
      </p:sp>
      <p:sp>
        <p:nvSpPr>
          <p:cNvPr id="72720" name="Rectangle 16"/>
          <p:cNvSpPr/>
          <p:nvPr/>
        </p:nvSpPr>
        <p:spPr>
          <a:xfrm>
            <a:off x="558800" y="1318659"/>
            <a:ext cx="8280400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各支路两端的电压与电源两端电压的关系是怎样的？</a:t>
            </a: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与并联电路中的电流关系一样吗？</a:t>
            </a:r>
          </a:p>
          <a:p>
            <a:pPr>
              <a:lnSpc>
                <a:spcPct val="10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与串联电路中的电压关系一样吗？</a:t>
            </a:r>
          </a:p>
        </p:txBody>
      </p:sp>
      <p:sp>
        <p:nvSpPr>
          <p:cNvPr id="73740" name="Rectangle 12"/>
          <p:cNvSpPr/>
          <p:nvPr/>
        </p:nvSpPr>
        <p:spPr>
          <a:xfrm>
            <a:off x="2147888" y="2520825"/>
            <a:ext cx="1439862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电路图</a:t>
            </a:r>
          </a:p>
        </p:txBody>
      </p:sp>
      <p:sp>
        <p:nvSpPr>
          <p:cNvPr id="73758" name="Rectangle 30"/>
          <p:cNvSpPr/>
          <p:nvPr/>
        </p:nvSpPr>
        <p:spPr>
          <a:xfrm>
            <a:off x="1951990" y="4561037"/>
            <a:ext cx="44500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注意：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电压表要选择合适的量程</a:t>
            </a:r>
          </a:p>
        </p:txBody>
      </p:sp>
      <p:pic>
        <p:nvPicPr>
          <p:cNvPr id="26" name="Picture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466" y="2520824"/>
            <a:ext cx="2432685" cy="1888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9" name="Rectangle 4"/>
          <p:cNvSpPr/>
          <p:nvPr/>
        </p:nvSpPr>
        <p:spPr>
          <a:xfrm>
            <a:off x="407988" y="2517642"/>
            <a:ext cx="1655762" cy="46151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设计实验</a:t>
            </a:r>
          </a:p>
        </p:txBody>
      </p:sp>
    </p:spTree>
    <p:extLst>
      <p:ext uri="{BB962C8B-B14F-4D97-AF65-F5344CB8AC3E}">
        <p14:creationId xmlns:p14="http://schemas.microsoft.com/office/powerpoint/2010/main" val="123574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0" grpId="0"/>
      <p:bldP spid="7375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61189d-fdba-4dd0-b7fc-69acfa90cdc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9d7628-1282-4b20-8a9d-83b95e42570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1245</Words>
  <Application>Microsoft Office PowerPoint</Application>
  <PresentationFormat>全屏显示(16:9)</PresentationFormat>
  <Paragraphs>91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8</cp:revision>
  <dcterms:created xsi:type="dcterms:W3CDTF">2020-08-28T01:09:24Z</dcterms:created>
  <dcterms:modified xsi:type="dcterms:W3CDTF">2020-08-28T01:38:25Z</dcterms:modified>
</cp:coreProperties>
</file>